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5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FFFF"/>
    <a:srgbClr val="3333FF"/>
    <a:srgbClr val="FF0066"/>
    <a:srgbClr val="66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TI Rajshahi\Desktop\My Picture\459694445_d071ec81d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0"/>
            <a:ext cx="7239000" cy="3200400"/>
          </a:xfrm>
          <a:prstGeom prst="rect">
            <a:avLst/>
          </a:prstGeom>
          <a:noFill/>
        </p:spPr>
      </p:pic>
      <p:grpSp>
        <p:nvGrpSpPr>
          <p:cNvPr id="5" name="Group 4"/>
          <p:cNvGrpSpPr/>
          <p:nvPr/>
        </p:nvGrpSpPr>
        <p:grpSpPr>
          <a:xfrm>
            <a:off x="0" y="0"/>
            <a:ext cx="1828800" cy="3124200"/>
            <a:chOff x="0" y="0"/>
            <a:chExt cx="1828800" cy="3124200"/>
          </a:xfrm>
          <a:solidFill>
            <a:srgbClr val="FF0066"/>
          </a:solidFill>
        </p:grpSpPr>
        <p:sp>
          <p:nvSpPr>
            <p:cNvPr id="3" name="Vertical Scroll 2"/>
            <p:cNvSpPr/>
            <p:nvPr/>
          </p:nvSpPr>
          <p:spPr>
            <a:xfrm>
              <a:off x="0" y="0"/>
              <a:ext cx="1828800" cy="3124200"/>
            </a:xfrm>
            <a:prstGeom prst="vertic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33400" y="228600"/>
              <a:ext cx="838691" cy="286232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শু</a:t>
              </a:r>
            </a:p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ভে</a:t>
              </a:r>
            </a:p>
            <a:p>
              <a:r>
                <a:rPr lang="bn-BD" sz="6000" dirty="0" smtClean="0">
                  <a:latin typeface="NikoshBAN" pitchFamily="2" charset="0"/>
                  <a:cs typeface="NikoshBAN" pitchFamily="2" charset="0"/>
                </a:rPr>
                <a:t>চ্ছা</a:t>
              </a:r>
              <a:endParaRPr lang="en-US" sz="6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962400" y="3276600"/>
            <a:ext cx="16722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4038600"/>
            <a:ext cx="929934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মোঃ মনোয়ারুল হক                    শ্রেণিঃ তৃতীয়</a:t>
            </a:r>
          </a:p>
          <a:p>
            <a:r>
              <a:rPr lang="bn-BD" sz="40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সহকারী শিক্ষক                          বিষয়ঃ প্রাথমিক গণিত</a:t>
            </a:r>
          </a:p>
          <a:p>
            <a:r>
              <a:rPr lang="bn-BD" sz="40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জামিরা সরকারী প্রাথমিক বিদ্যালয়</a:t>
            </a:r>
          </a:p>
          <a:p>
            <a:r>
              <a:rPr lang="bn-BD" sz="4000" dirty="0" smtClean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পুঠিয়া, রাজশাহী।</a:t>
            </a:r>
            <a:endParaRPr lang="en-US" dirty="0">
              <a:solidFill>
                <a:srgbClr val="6600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28600" y="228600"/>
            <a:ext cx="8534400" cy="1809750"/>
            <a:chOff x="228600" y="228600"/>
            <a:chExt cx="8534400" cy="1809750"/>
          </a:xfrm>
        </p:grpSpPr>
        <p:pic>
          <p:nvPicPr>
            <p:cNvPr id="2" name="Picture 1" descr="images.jpg122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228600"/>
              <a:ext cx="2895600" cy="1809750"/>
            </a:xfrm>
            <a:prstGeom prst="rect">
              <a:avLst/>
            </a:prstGeom>
          </p:spPr>
        </p:pic>
        <p:pic>
          <p:nvPicPr>
            <p:cNvPr id="3" name="Picture 2" descr="images.jpg122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0" y="228600"/>
              <a:ext cx="2895600" cy="1809750"/>
            </a:xfrm>
            <a:prstGeom prst="rect">
              <a:avLst/>
            </a:prstGeom>
          </p:spPr>
        </p:pic>
        <p:pic>
          <p:nvPicPr>
            <p:cNvPr id="4" name="Picture 3" descr="images.jpg122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7400" y="228600"/>
              <a:ext cx="2895600" cy="1809750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04800" y="2514600"/>
            <a:ext cx="8534400" cy="1809750"/>
            <a:chOff x="228600" y="228600"/>
            <a:chExt cx="8534400" cy="1809750"/>
          </a:xfrm>
        </p:grpSpPr>
        <p:pic>
          <p:nvPicPr>
            <p:cNvPr id="7" name="Picture 6" descr="images.jpg122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8600" y="228600"/>
              <a:ext cx="2895600" cy="1809750"/>
            </a:xfrm>
            <a:prstGeom prst="rect">
              <a:avLst/>
            </a:prstGeom>
          </p:spPr>
        </p:pic>
        <p:pic>
          <p:nvPicPr>
            <p:cNvPr id="8" name="Picture 7" descr="images.jpg122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8000" y="228600"/>
              <a:ext cx="2895600" cy="1809750"/>
            </a:xfrm>
            <a:prstGeom prst="rect">
              <a:avLst/>
            </a:prstGeom>
          </p:spPr>
        </p:pic>
        <p:pic>
          <p:nvPicPr>
            <p:cNvPr id="9" name="Picture 8" descr="images.jpg122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67400" y="228600"/>
              <a:ext cx="2895600" cy="1809750"/>
            </a:xfrm>
            <a:prstGeom prst="rect">
              <a:avLst/>
            </a:prstGeom>
          </p:spPr>
        </p:pic>
      </p:grpSp>
      <p:pic>
        <p:nvPicPr>
          <p:cNvPr id="11" name="Picture 10" descr="images.jpg12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4648200"/>
            <a:ext cx="2895600" cy="1809750"/>
          </a:xfrm>
          <a:prstGeom prst="rect">
            <a:avLst/>
          </a:prstGeom>
        </p:spPr>
      </p:pic>
      <p:pic>
        <p:nvPicPr>
          <p:cNvPr id="12" name="Picture 11" descr="images.jpg12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4648200"/>
            <a:ext cx="2895600" cy="1809750"/>
          </a:xfrm>
          <a:prstGeom prst="rect">
            <a:avLst/>
          </a:prstGeom>
        </p:spPr>
      </p:pic>
      <p:pic>
        <p:nvPicPr>
          <p:cNvPr id="13" name="Picture 12" descr="images.jpg12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4648200"/>
            <a:ext cx="2895600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0"/>
            <a:ext cx="8991600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আজকের পাঠঃ যোগ</a:t>
            </a:r>
          </a:p>
          <a:p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পাঠ্যাংশঃ যোগ (যোগ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সংক্রান্ত সমস্যা )</a:t>
            </a:r>
          </a:p>
          <a:p>
            <a:r>
              <a:rPr lang="bn-BD" sz="4400" dirty="0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  <a:r>
              <a:rPr lang="bn-BD" sz="4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১। হাতে  রেখে দুই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তিন বা চার অঙ্কবিশিষ্ট</a:t>
            </a:r>
          </a:p>
          <a:p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সর্বাধিক তিনটি সংখ্যা উপরে - নিচে এবং</a:t>
            </a:r>
          </a:p>
          <a:p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পাশাপাশি যোগ করতে পারবে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যোগফল অনূর্ধ্ব ১০,০০০০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২। হাতে রেখে দুই, তিন বা চার অঙ্কবিশিষ্ট সর্বাধিক চারটি সংখ্যা উপরে-নিচে বা পাশিপাশ যোগ </a:t>
            </a:r>
            <a:r>
              <a:rPr lang="bn-BD" sz="400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করতে পারবে (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যোগফল অনূর্ধ্ব ১০,০০০)।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28600"/>
            <a:ext cx="931697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* লুসাই চাকমা তার মুদির দোকান থেকে প্রথম সপ্তাহে ৬৮০ টাকা, দ্বিতীয় </a:t>
            </a:r>
          </a:p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সপ্তাহে ১০০০ টাকা এবং তৃতীয় সপ্তাহে ৮৯০ টাকা লাভ করল।তিন </a:t>
            </a:r>
          </a:p>
          <a:p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সপ্তাহে তাঁর মোট কত টাকা লাভ হল?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1981200"/>
            <a:ext cx="1313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1981200"/>
            <a:ext cx="40318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প্রথম সপ্তাহে লাভ    ৬৮০ টাকা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52600" y="2590800"/>
            <a:ext cx="40046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দ্বিতীয় সপ্তাহে লাভ ১০০০ টাকা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3124200"/>
            <a:ext cx="41232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তৃতীয় সপ্তাহে লাভ    ৮৯০ টাকা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1447800" y="3657600"/>
            <a:ext cx="4572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800600" y="3733800"/>
            <a:ext cx="372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০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95800" y="3733800"/>
            <a:ext cx="3593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7200" y="3733800"/>
            <a:ext cx="3770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62400" y="3733800"/>
            <a:ext cx="3690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05400" y="3733800"/>
            <a:ext cx="7873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টাকা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133600" y="3810000"/>
            <a:ext cx="139333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মোট লাভ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0600" y="4876800"/>
            <a:ext cx="52068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তিন সপ্তাহে মোট লাভ হয়    ২৫৭০ টাকা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7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901561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* কোন ক্রিকেট খেলায় ইংল্যান্ড দল প্রথম ইনিংসে ৩৭৫ রান করে। আর</a:t>
            </a:r>
          </a:p>
          <a:p>
            <a:r>
              <a:rPr lang="bn-BD" sz="3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অস্ট্রেলিয়া দল করে ৪০৫ রান। দ্বিতীয় ইনিংসে অস্ট্রেলিয়া দল করে </a:t>
            </a:r>
          </a:p>
          <a:p>
            <a:r>
              <a:rPr lang="bn-BD" sz="3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৩৭০ রান আর ইংল্যান্ড দল করে ৪০০ রান। ঐ খেলায় দুই দল মোট </a:t>
            </a:r>
          </a:p>
          <a:p>
            <a:r>
              <a:rPr lang="bn-BD" sz="3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কত রান করেছিল?</a:t>
            </a:r>
            <a:endParaRPr lang="en-US" sz="3200" dirty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86000"/>
            <a:ext cx="1313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362200"/>
            <a:ext cx="56541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প্রথম ইনিংসে ইংল্যান্ড দল করে    ৩৭৫ রান</a:t>
            </a:r>
            <a:endParaRPr lang="en-US" sz="32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2971800"/>
            <a:ext cx="57054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প্রথম ইনিংসে অস্ট্রেলিয়া দল করে  ৩৭৫ রান</a:t>
            </a:r>
            <a:endParaRPr lang="en-US" sz="32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200" y="3581400"/>
            <a:ext cx="57647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দ্বিতীয় ইনিংসে অস্ট্রেলিয়া দল করে ৩৭০ রান</a:t>
            </a:r>
            <a:endParaRPr lang="en-US" sz="32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4191000"/>
            <a:ext cx="5771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দ্বিতীয় ইনিংসে ইংল্যান্ড দল করে   ৪০০ রান</a:t>
            </a:r>
            <a:endParaRPr lang="en-US" sz="32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95400" y="4724400"/>
            <a:ext cx="64008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124200" y="4800600"/>
            <a:ext cx="769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মোট</a:t>
            </a:r>
            <a:endParaRPr lang="en-US" sz="32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77000" y="4800600"/>
            <a:ext cx="372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০</a:t>
            </a:r>
            <a:endParaRPr lang="en-US" sz="32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248400" y="4800600"/>
            <a:ext cx="3690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32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91200" y="4800600"/>
            <a:ext cx="5405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১৫</a:t>
            </a:r>
            <a:endParaRPr lang="en-US" sz="32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781800" y="4800600"/>
            <a:ext cx="6415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রান</a:t>
            </a:r>
            <a:endParaRPr lang="en-US" sz="32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76400" y="5638800"/>
            <a:ext cx="40911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দুই মোট দল করে    ১৫২০ রান</a:t>
            </a:r>
            <a:endParaRPr lang="en-US" sz="3200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81000"/>
            <a:ext cx="914224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* সুজন বার্ষিক ক্রীড়া প্রতিযোগিতায় অংশ গ্রহনের জন্য প্রতিদিন ১০০ </a:t>
            </a:r>
          </a:p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মিটার,৪০০ মিটার ও ৮০০ মিটার দৌড়ের জন্য অনুশীলন করে। প্রতিদিন </a:t>
            </a:r>
          </a:p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সে কত মিটার দৌড়ায়?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981200"/>
            <a:ext cx="13131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38400" y="1905000"/>
            <a:ext cx="15808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১০০ মিটার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2514600"/>
            <a:ext cx="15872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৪০০ মিটার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3124200"/>
            <a:ext cx="16273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৮০০ মিটার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1295400" y="3733800"/>
            <a:ext cx="39624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95400" y="3810000"/>
            <a:ext cx="7697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মোট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3810000"/>
            <a:ext cx="9412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মিটার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71800" y="3810000"/>
            <a:ext cx="372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০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67000" y="3810000"/>
            <a:ext cx="372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০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09800" y="3810000"/>
            <a:ext cx="5693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১৩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0600" y="4800600"/>
            <a:ext cx="4562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প্রতিদিন মোট ১৩০০ মিটার দৌড়ায়</a:t>
            </a:r>
            <a:endParaRPr lang="en-US" sz="3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0" grpId="0"/>
      <p:bldP spid="11" grpId="0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28600"/>
            <a:ext cx="8536311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                     লাল দলঃ </a:t>
            </a:r>
          </a:p>
          <a:p>
            <a:r>
              <a:rPr lang="bn-BD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লিমু ২৬১ পৃষ্ঠা, ২৭৫ পৃষ্ঠা ও ৩৫০ পৃষ্ঠার তিনটি গল্পের বই </a:t>
            </a:r>
          </a:p>
          <a:p>
            <a:r>
              <a:rPr lang="bn-BD" sz="32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এক মাসে পড়ে শেষ করে। লিমু ঐ মাসে কত পৃষ্ঠা পড়েছিল?</a:t>
            </a:r>
          </a:p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সবুজ দলঃ </a:t>
            </a:r>
          </a:p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 পুকুরে ১২০০ টি রুই মাছের পোনা, ৯৮৫ টি কাতলা </a:t>
            </a:r>
          </a:p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মাছের পোনা ও ৭৬৫ টি মৃগেল মাছের পোনা ছাড়া হলো। ঐ পুকুরে </a:t>
            </a:r>
          </a:p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মোট কতটি পোনা ছাড়া হলো?</a:t>
            </a:r>
          </a:p>
          <a:p>
            <a:r>
              <a:rPr lang="bn-BD" sz="3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                          নীল দলঃ </a:t>
            </a:r>
          </a:p>
          <a:p>
            <a:r>
              <a:rPr lang="bn-BD" sz="3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মিনাদের আম বাগানের ৩ টি আম গাছ থেকে যথাক্রমে </a:t>
            </a:r>
          </a:p>
          <a:p>
            <a:r>
              <a:rPr lang="bn-BD" sz="3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৫৩০ টি, ৭৩৬ টি ও ৮৯০ টি আম পাড়া হলো। ঐ বাগান থেকে মোট </a:t>
            </a:r>
          </a:p>
          <a:p>
            <a:r>
              <a:rPr lang="bn-BD" sz="32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কতটি আম পাড়া হলো?</a:t>
            </a:r>
            <a:endParaRPr lang="en-US" sz="3200" dirty="0">
              <a:solidFill>
                <a:srgbClr val="3333FF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7238" y="457200"/>
            <a:ext cx="877676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একটি নার্সারিতে ৬২০ টি গোলাপ, ৮৩২ টি জবা এবং ৯৪৬ টি গাঁদা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ফুলের চারা গাছ আছে। ঐ নার্সারিতে মোট কত টি চারা গাছ আছে?</a:t>
            </a:r>
          </a:p>
          <a:p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রাজু সাহেব বই মেলায় প্রথম দিনে ১১৫০ টাকা, দ্বিতীয় দিনে ১২২৫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টাকা, তৃতীয় দিনে ১৫৭৫ টাকা এবং চতুর্থ দিনে ২০০০ টাকার বই 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বিক্রি করলেন। ৪ দিনে তিনি মোট কত টাকার বই বিক্র করলেন?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73404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বাড়ীর কাজঃ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পাঠ্য বইয়ের ৪০ পৃষ্ঠার ৫ এবং ৬ নং অঙ্ক বাড়ীতে করবে।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erfal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33600"/>
            <a:ext cx="9144000" cy="47244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048000" y="0"/>
            <a:ext cx="3657600" cy="2133600"/>
            <a:chOff x="3048000" y="0"/>
            <a:chExt cx="3657600" cy="2133600"/>
          </a:xfrm>
          <a:solidFill>
            <a:srgbClr val="FF0000"/>
          </a:solidFill>
        </p:grpSpPr>
        <p:sp>
          <p:nvSpPr>
            <p:cNvPr id="3" name="Horizontal Scroll 2"/>
            <p:cNvSpPr/>
            <p:nvPr/>
          </p:nvSpPr>
          <p:spPr>
            <a:xfrm>
              <a:off x="3048000" y="0"/>
              <a:ext cx="3657600" cy="2133600"/>
            </a:xfrm>
            <a:prstGeom prst="horizont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429000" y="304800"/>
              <a:ext cx="2962671" cy="156966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bn-BD" sz="9600" dirty="0" smtClean="0"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96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451</Words>
  <Application>Microsoft Office PowerPoint</Application>
  <PresentationFormat>On-screen Show (4:3)</PresentationFormat>
  <Paragraphs>78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RIPON</cp:lastModifiedBy>
  <cp:revision>22</cp:revision>
  <dcterms:created xsi:type="dcterms:W3CDTF">2006-08-16T00:00:00Z</dcterms:created>
  <dcterms:modified xsi:type="dcterms:W3CDTF">2013-08-26T12:07:28Z</dcterms:modified>
</cp:coreProperties>
</file>